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62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229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012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76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847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486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8770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966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410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735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8367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121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416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Оралне </a:t>
            </a:r>
            <a:r>
              <a:rPr lang="sr-Cyrl-RS" dirty="0" smtClean="0"/>
              <a:t>манифестације</a:t>
            </a:r>
            <a:r>
              <a:rPr lang="en-US" dirty="0" smtClean="0"/>
              <a:t> </a:t>
            </a:r>
            <a:r>
              <a:rPr lang="sr-Cyrl-RS" dirty="0" smtClean="0"/>
              <a:t>код пацијената са сјогреновим синдромом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Доц. др Александра Арнаут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843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68649" y="604911"/>
            <a:ext cx="10993549" cy="947998"/>
          </a:xfrm>
        </p:spPr>
        <p:txBody>
          <a:bodyPr/>
          <a:lstStyle/>
          <a:p>
            <a:r>
              <a:rPr lang="sr-Cyrl-RS" dirty="0" smtClean="0"/>
              <a:t>Оралне манифестације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subTitle" idx="1"/>
          </p:nvPr>
        </p:nvSpPr>
        <p:spPr>
          <a:xfrm>
            <a:off x="468652" y="4097153"/>
            <a:ext cx="10993546" cy="590321"/>
          </a:xfrm>
        </p:spPr>
        <p:txBody>
          <a:bodyPr>
            <a:noAutofit/>
          </a:bodyPr>
          <a:lstStyle/>
          <a:p>
            <a:pPr algn="ctr"/>
            <a:r>
              <a:rPr lang="sr-Cyrl-RS" sz="2000" dirty="0" smtClean="0"/>
              <a:t>Поред тога, забележен је и повећан број каријесних лезија, локализованих на атипичним местима попут врата и инцизалних ивица зуба, највероватније због смањеног пуферског капацитета пљувачке, отежаног одржавања оралне хигијене и повећаног уноса хране и пића богатих шећером</a:t>
            </a:r>
            <a:endParaRPr lang="sr-Cyrl-RS" sz="2000" dirty="0" smtClean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26" name="Picture 2" descr="Oral dryness and Sjögren's: an update | British Dental Journal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5146" y="849903"/>
            <a:ext cx="4441825" cy="28076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ownload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0501" y="1766480"/>
            <a:ext cx="2533650" cy="1809750"/>
          </a:xfrm>
          <a:prstGeom prst="rect">
            <a:avLst/>
          </a:prstGeom>
        </p:spPr>
      </p:pic>
      <p:pic>
        <p:nvPicPr>
          <p:cNvPr id="8" name="Picture 7" descr="download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60209" y="1739129"/>
            <a:ext cx="2486025" cy="18383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68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4996648" cy="367830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Када се ради о пародонтопатији, сматра се да пацијенти са примарним Сјегреновим синдромом имају 2,2 пута већи ризик од настанка у односу на здраве </a:t>
            </a:r>
            <a:r>
              <a:rPr lang="sr-Cyrl-RS" sz="2400" dirty="0" smtClean="0"/>
              <a:t>испитанике. </a:t>
            </a:r>
            <a:endParaRPr lang="en-US" sz="2400" dirty="0"/>
          </a:p>
        </p:txBody>
      </p:sp>
      <p:pic>
        <p:nvPicPr>
          <p:cNvPr id="4" name="Picture 3" descr="Parodontopatija-slika-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99462" y="2020567"/>
            <a:ext cx="6283235" cy="402250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Повишене вредности плак индекса и индекса крварења гингиве, губитак алвеоларне кости и епителног припоја чест су клинички налаз код оболелих од примарног Сјегреновог синдрома. Са друге стране, у неким истраживањима није забележен повећан ризик за развој пародонтопатије, највероватније због тога што на гингивалну течност не утиче директно смањење пљувачке већ акумулација оралног биофилма (</a:t>
            </a:r>
            <a:r>
              <a:rPr lang="sr-Latn-RS" sz="2400" dirty="0" smtClean="0"/>
              <a:t>69,70</a:t>
            </a:r>
            <a:r>
              <a:rPr lang="sr-Cyrl-RS" sz="2400" dirty="0" smtClean="0"/>
              <a:t>).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Увећање пљувачних жлезда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5806545" cy="367830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Увећање пљувачних жлезда, пре свега паротидних, присутно је код 25-82% </a:t>
            </a:r>
            <a:r>
              <a:rPr lang="sr-Cyrl-RS" sz="2400" dirty="0" smtClean="0"/>
              <a:t>пацијената. </a:t>
            </a:r>
            <a:r>
              <a:rPr lang="sr-Cyrl-RS" sz="2400" dirty="0" smtClean="0"/>
              <a:t>Оток је углавном чврсте конзистенције, дифузан, безболан, билатералан, рекурентне или хроничне природе.</a:t>
            </a:r>
            <a:endParaRPr lang="en-US" sz="2400" dirty="0"/>
          </a:p>
        </p:txBody>
      </p:sp>
      <p:pic>
        <p:nvPicPr>
          <p:cNvPr id="4" name="Picture 3" descr="39216t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2722" y="2091701"/>
            <a:ext cx="5118718" cy="39198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Увећање пљувачних жлезда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63844" t="30194" r="11597" b="37843"/>
          <a:stretch>
            <a:fillRect/>
          </a:stretch>
        </p:blipFill>
        <p:spPr bwMode="auto">
          <a:xfrm>
            <a:off x="3396343" y="2116181"/>
            <a:ext cx="6087291" cy="419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Увећање пљувачних жлезда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Перзистентна увећања пљувачних жлезда треба подробно пратити како би се искључила могућност бактеријске суперинфекције (повишена телесна температура, малаксалост и губитак апетита удружени са еритематозним и болним отоком уз експресију пурулентне саливе) и још важније, лимфома (рапидно, унилатерално увећање пљувачне жлезде) </a:t>
            </a:r>
            <a:r>
              <a:rPr lang="sr-Cyrl-RS" sz="2400" dirty="0" smtClean="0"/>
              <a:t>.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промена у усној шупљини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7648407" cy="4390121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Лечење промена </a:t>
            </a:r>
            <a:r>
              <a:rPr lang="sr-Cyrl-RS" sz="2400" dirty="0" smtClean="0"/>
              <a:t>у усној шупљини </a:t>
            </a:r>
            <a:r>
              <a:rPr lang="sr-Cyrl-RS" sz="2400" dirty="0" smtClean="0"/>
              <a:t> је симптоматско и </a:t>
            </a:r>
            <a:r>
              <a:rPr lang="sr-Cyrl-RS" sz="2400" dirty="0" smtClean="0"/>
              <a:t>темељи се на ублажавању симптома </a:t>
            </a:r>
            <a:r>
              <a:rPr lang="sr-Cyrl-RS" sz="2400" dirty="0" smtClean="0"/>
              <a:t>сувоће и превенцији </a:t>
            </a:r>
            <a:r>
              <a:rPr lang="sr-Cyrl-RS" sz="2400" dirty="0" smtClean="0"/>
              <a:t>настанка компликација повезаних са </a:t>
            </a:r>
            <a:r>
              <a:rPr lang="sr-Cyrl-RS" sz="2400" dirty="0" smtClean="0"/>
              <a:t>сувоћом </a:t>
            </a:r>
            <a:r>
              <a:rPr lang="sr-Cyrl-RS" sz="2400" dirty="0" smtClean="0"/>
              <a:t>уста. </a:t>
            </a:r>
            <a:r>
              <a:rPr lang="sr-Cyrl-RS" sz="2400" dirty="0" smtClean="0"/>
              <a:t> Хипосаливација зависи од активности пљувачних жлезда.  У </a:t>
            </a:r>
            <a:r>
              <a:rPr lang="sr-Cyrl-RS" sz="2400" dirty="0" smtClean="0"/>
              <a:t>случају да </a:t>
            </a:r>
            <a:r>
              <a:rPr lang="sr-Cyrl-RS" sz="2400" dirty="0" smtClean="0"/>
              <a:t>жлезде након </a:t>
            </a:r>
            <a:r>
              <a:rPr lang="sr-Cyrl-RS" sz="2400" dirty="0" smtClean="0"/>
              <a:t>стимулације </a:t>
            </a:r>
            <a:r>
              <a:rPr lang="sr-Cyrl-RS" sz="2400" dirty="0" smtClean="0"/>
              <a:t>реагују </a:t>
            </a:r>
            <a:r>
              <a:rPr lang="sr-Cyrl-RS" sz="2400" dirty="0" smtClean="0"/>
              <a:t>повећаним лучењем </a:t>
            </a:r>
            <a:r>
              <a:rPr lang="sr-Cyrl-RS" sz="2400" dirty="0" smtClean="0"/>
              <a:t>пљувачке, пацијенту </a:t>
            </a:r>
            <a:r>
              <a:rPr lang="sr-Cyrl-RS" sz="2400" dirty="0" smtClean="0"/>
              <a:t>се препоручују препарати за </a:t>
            </a:r>
            <a:r>
              <a:rPr lang="sr-Cyrl-RS" sz="2400" dirty="0" smtClean="0"/>
              <a:t>подстицање лучења пљувачке. Сисање </a:t>
            </a:r>
            <a:r>
              <a:rPr lang="sr-Cyrl-RS" sz="2400" dirty="0" smtClean="0"/>
              <a:t>киселих бомбона без шећера или жвакање киселих жвакаћих гума </a:t>
            </a:r>
            <a:r>
              <a:rPr lang="sr-Cyrl-RS" sz="2400" dirty="0" smtClean="0"/>
              <a:t>делује стимулирајуће </a:t>
            </a:r>
            <a:r>
              <a:rPr lang="sr-Cyrl-RS" sz="2400" dirty="0" smtClean="0"/>
              <a:t>на </a:t>
            </a:r>
            <a:r>
              <a:rPr lang="sr-Cyrl-RS" sz="2400" dirty="0" smtClean="0"/>
              <a:t>пљувачне жлезде. </a:t>
            </a:r>
            <a:r>
              <a:rPr lang="ru-RU" sz="2400" dirty="0" smtClean="0"/>
              <a:t>Надаље, у исту сврху користи </a:t>
            </a:r>
            <a:r>
              <a:rPr lang="ru-RU" sz="2400" dirty="0" smtClean="0"/>
              <a:t>се и </a:t>
            </a:r>
            <a:r>
              <a:rPr lang="ru-RU" sz="2400" dirty="0" smtClean="0"/>
              <a:t>лимунада без шећера</a:t>
            </a:r>
            <a:endParaRPr lang="en-US" sz="2400" dirty="0"/>
          </a:p>
        </p:txBody>
      </p:sp>
      <p:pic>
        <p:nvPicPr>
          <p:cNvPr id="4" name="Picture 3" descr="IMG_4351-sca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7942" y="1854926"/>
            <a:ext cx="3169920" cy="475488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промена у усној шупљини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 случају да је превише </a:t>
            </a:r>
            <a:r>
              <a:rPr lang="ru-RU" sz="2400" dirty="0" smtClean="0"/>
              <a:t>жлезданог </a:t>
            </a:r>
            <a:r>
              <a:rPr lang="ru-RU" sz="2400" dirty="0" smtClean="0"/>
              <a:t>ткива разорено и </a:t>
            </a:r>
            <a:r>
              <a:rPr lang="ru-RU" sz="2400" dirty="0" smtClean="0"/>
              <a:t>измењено, </a:t>
            </a:r>
            <a:r>
              <a:rPr lang="ru-RU" sz="2400" dirty="0" smtClean="0"/>
              <a:t>оно неће </a:t>
            </a:r>
            <a:r>
              <a:rPr lang="ru-RU" sz="2400" dirty="0" smtClean="0"/>
              <a:t>реаговати </a:t>
            </a:r>
            <a:r>
              <a:rPr lang="ru-RU" sz="2400" dirty="0" smtClean="0"/>
              <a:t>на </a:t>
            </a:r>
            <a:r>
              <a:rPr lang="ru-RU" sz="2400" dirty="0" smtClean="0"/>
              <a:t>стимулацију. </a:t>
            </a:r>
            <a:r>
              <a:rPr lang="ru-RU" sz="2400" dirty="0" smtClean="0"/>
              <a:t>Тада се </a:t>
            </a:r>
            <a:r>
              <a:rPr lang="ru-RU" sz="2400" dirty="0" smtClean="0"/>
              <a:t>користе препарати који помажу лучењу пљувачке.  Пример </a:t>
            </a:r>
            <a:r>
              <a:rPr lang="ru-RU" sz="2400" dirty="0" smtClean="0"/>
              <a:t>таквог препарата је Алдиамед® гел који пацијенти по потреби мућкају у устима. 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промена у усној шупљини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Индикација </a:t>
            </a:r>
            <a:r>
              <a:rPr lang="ru-RU" sz="2400" dirty="0" smtClean="0"/>
              <a:t>за </a:t>
            </a:r>
            <a:r>
              <a:rPr lang="ru-RU" sz="2400" dirty="0" smtClean="0"/>
              <a:t>супституциону терапију: </a:t>
            </a:r>
            <a:r>
              <a:rPr lang="ru-RU" sz="2400" dirty="0" smtClean="0"/>
              <a:t>од </a:t>
            </a:r>
            <a:r>
              <a:rPr lang="ru-RU" sz="2400" dirty="0" smtClean="0"/>
              <a:t>супституионих лекова </a:t>
            </a:r>
            <a:r>
              <a:rPr lang="ru-RU" sz="2400" dirty="0" smtClean="0"/>
              <a:t>користи се х</a:t>
            </a:r>
            <a:r>
              <a:rPr lang="ru-RU" sz="2400" dirty="0" smtClean="0"/>
              <a:t>олинергички </a:t>
            </a:r>
            <a:r>
              <a:rPr lang="ru-RU" sz="2400" dirty="0" smtClean="0"/>
              <a:t>парасимпатомиметик пилокарпин који се веже на мускаринске рецепторе и </a:t>
            </a:r>
            <a:r>
              <a:rPr lang="ru-RU" sz="2400" dirty="0" smtClean="0"/>
              <a:t>подстиче </a:t>
            </a:r>
            <a:r>
              <a:rPr lang="ru-RU" sz="2400" dirty="0" smtClean="0"/>
              <a:t>повећану секрецију егзокриних </a:t>
            </a:r>
            <a:r>
              <a:rPr lang="ru-RU" sz="2400" dirty="0" smtClean="0"/>
              <a:t>жлезда</a:t>
            </a:r>
            <a:r>
              <a:rPr lang="ru-RU" sz="2400" dirty="0" smtClean="0"/>
              <a:t>, укљућујући и </a:t>
            </a:r>
            <a:r>
              <a:rPr lang="ru-RU" sz="2400" dirty="0" smtClean="0"/>
              <a:t>пљувачне. </a:t>
            </a:r>
          </a:p>
          <a:p>
            <a:r>
              <a:rPr lang="ru-RU" sz="2400" dirty="0" smtClean="0"/>
              <a:t>Контраиндикована </a:t>
            </a:r>
            <a:r>
              <a:rPr lang="ru-RU" sz="2400" dirty="0" smtClean="0"/>
              <a:t>је употреба пилокарпина код болесника с болестима срца, крвних </a:t>
            </a:r>
            <a:r>
              <a:rPr lang="ru-RU" sz="2400" dirty="0" smtClean="0"/>
              <a:t>судова и дигестиввног тракта због </a:t>
            </a:r>
            <a:r>
              <a:rPr lang="ru-RU" sz="2400" dirty="0" smtClean="0"/>
              <a:t>његовог неселективног агонистичког </a:t>
            </a:r>
            <a:r>
              <a:rPr lang="ru-RU" sz="2400" dirty="0" smtClean="0"/>
              <a:t>везивања за </a:t>
            </a:r>
            <a:r>
              <a:rPr lang="ru-RU" sz="2400" dirty="0" smtClean="0"/>
              <a:t>мускаринске рецепторе. </a:t>
            </a:r>
            <a:endParaRPr lang="ru-RU" sz="2400" dirty="0" smtClean="0"/>
          </a:p>
          <a:p>
            <a:r>
              <a:rPr lang="ru-RU" sz="2400" dirty="0" smtClean="0"/>
              <a:t>Важно </a:t>
            </a:r>
            <a:r>
              <a:rPr lang="ru-RU" sz="2400" dirty="0" smtClean="0"/>
              <a:t>је болеснику нагласити да наведена терапија неће </a:t>
            </a:r>
            <a:r>
              <a:rPr lang="ru-RU" sz="2400" dirty="0" smtClean="0"/>
              <a:t>излечити </a:t>
            </a:r>
            <a:r>
              <a:rPr lang="ru-RU" sz="2400" dirty="0" smtClean="0"/>
              <a:t>болест, већ ће само ублажити симптоме.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039" y="1834371"/>
            <a:ext cx="10993549" cy="1475013"/>
          </a:xfrm>
        </p:spPr>
        <p:txBody>
          <a:bodyPr>
            <a:normAutofit fontScale="90000"/>
          </a:bodyPr>
          <a:lstStyle/>
          <a:p>
            <a:r>
              <a:rPr lang="sr-Cyrl-R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Клиничке манифестације Сјогреновог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800" dirty="0" smtClean="0">
                <a:cs typeface="Times New Roman" panose="02020603050405020304" pitchFamily="18" charset="0"/>
              </a:rPr>
              <a:t>пацијенти могу развити различите клиничке </a:t>
            </a:r>
            <a:r>
              <a:rPr lang="en-US" sz="1800" dirty="0" smtClean="0"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cs typeface="Times New Roman" panose="02020603050405020304" pitchFamily="18" charset="0"/>
              </a:rPr>
            </a:br>
            <a:r>
              <a:rPr lang="sr-Cyrl-RS" sz="1800" dirty="0" smtClean="0">
                <a:cs typeface="Times New Roman" panose="02020603050405020304" pitchFamily="18" charset="0"/>
              </a:rPr>
              <a:t>слике, али као најчешћа презентација</a:t>
            </a:r>
            <a:r>
              <a:rPr lang="en-US" sz="1800" dirty="0" smtClean="0"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cs typeface="Times New Roman" panose="02020603050405020304" pitchFamily="18" charset="0"/>
              </a:rPr>
            </a:br>
            <a:r>
              <a:rPr lang="sr-Cyrl-RS" sz="1800" dirty="0" smtClean="0">
                <a:cs typeface="Times New Roman" panose="02020603050405020304" pitchFamily="18" charset="0"/>
              </a:rPr>
              <a:t> обољења се</a:t>
            </a:r>
            <a:r>
              <a:rPr lang="en-US" sz="1800" dirty="0" smtClean="0">
                <a:cs typeface="Times New Roman" panose="02020603050405020304" pitchFamily="18" charset="0"/>
              </a:rPr>
              <a:t> </a:t>
            </a:r>
            <a:r>
              <a:rPr lang="sr-Cyrl-RS" sz="1800" dirty="0" smtClean="0">
                <a:cs typeface="Times New Roman" panose="02020603050405020304" pitchFamily="18" charset="0"/>
              </a:rPr>
              <a:t>наводи тријас симптома – </a:t>
            </a:r>
            <a:r>
              <a:rPr lang="en-US" sz="1800" dirty="0" smtClean="0"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cs typeface="Times New Roman" panose="02020603050405020304" pitchFamily="18" charset="0"/>
              </a:rPr>
            </a:br>
            <a:r>
              <a:rPr lang="en-US" sz="1800" b="1" i="1" dirty="0" smtClean="0">
                <a:cs typeface="Times New Roman" panose="02020603050405020304" pitchFamily="18" charset="0"/>
              </a:rPr>
              <a:t>sicca </a:t>
            </a:r>
            <a:r>
              <a:rPr lang="sr-Cyrl-RS" sz="1800" dirty="0" smtClean="0">
                <a:cs typeface="Times New Roman" panose="02020603050405020304" pitchFamily="18" charset="0"/>
              </a:rPr>
              <a:t>симптоми</a:t>
            </a:r>
            <a:r>
              <a:rPr lang="sr-Cyrl-RS" sz="1800" b="1" i="1" dirty="0" smtClean="0">
                <a:cs typeface="Times New Roman" panose="02020603050405020304" pitchFamily="18" charset="0"/>
              </a:rPr>
              <a:t> </a:t>
            </a:r>
            <a:r>
              <a:rPr lang="sr-Cyrl-RS" sz="1800" dirty="0" smtClean="0">
                <a:cs typeface="Times New Roman" panose="02020603050405020304" pitchFamily="18" charset="0"/>
              </a:rPr>
              <a:t>: </a:t>
            </a:r>
            <a:br>
              <a:rPr lang="sr-Cyrl-RS" sz="1800" dirty="0" smtClean="0">
                <a:cs typeface="Times New Roman" panose="02020603050405020304" pitchFamily="18" charset="0"/>
              </a:rPr>
            </a:br>
            <a:r>
              <a:rPr lang="sr-Cyrl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subTitle" idx="1"/>
          </p:nvPr>
        </p:nvSpPr>
        <p:spPr>
          <a:xfrm>
            <a:off x="468653" y="3807323"/>
            <a:ext cx="10993546" cy="590321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dirty="0">
                <a:cs typeface="Times New Roman" panose="02020603050405020304" pitchFamily="18" charset="0"/>
              </a:rPr>
              <a:t>сувоћа очију ( ксерофталмија</a:t>
            </a:r>
            <a:r>
              <a:rPr lang="sr-Cyrl-RS" sz="2000" dirty="0" smtClean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dirty="0">
                <a:cs typeface="Times New Roman" panose="02020603050405020304" pitchFamily="18" charset="0"/>
              </a:rPr>
              <a:t>сувоћа уста ( ксеротомија </a:t>
            </a:r>
            <a:r>
              <a:rPr lang="sr-Cyrl-RS" sz="2000" dirty="0" smtClean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dirty="0" smtClean="0">
                <a:cs typeface="Times New Roman" panose="02020603050405020304" pitchFamily="18" charset="0"/>
              </a:rPr>
              <a:t>увећање </a:t>
            </a:r>
            <a:r>
              <a:rPr lang="sr-Cyrl-RS" sz="2000" dirty="0">
                <a:cs typeface="Times New Roman" panose="02020603050405020304" pitchFamily="18" charset="0"/>
              </a:rPr>
              <a:t>паротидних жлезда</a:t>
            </a:r>
            <a:endParaRPr lang="en-US" sz="2000" dirty="0"/>
          </a:p>
        </p:txBody>
      </p:sp>
      <p:pic>
        <p:nvPicPr>
          <p:cNvPr id="5" name="Picture 4" descr="290px-Sjogrens_Syndro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58864" y="2260826"/>
            <a:ext cx="7316016" cy="41121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873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626" y="715219"/>
            <a:ext cx="11029616" cy="1013800"/>
          </a:xfrm>
        </p:spPr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877" y="1672045"/>
            <a:ext cx="11029615" cy="4617828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Ксеростомија, субјективни осећај сувоће усне дупље, круцијални је симптом примарног Сјегреновог синдрома а настаје као последица неадекватне функције пљувачних </a:t>
            </a:r>
            <a:r>
              <a:rPr lang="sr-Cyrl-RS" sz="2400" dirty="0" smtClean="0"/>
              <a:t>жлезда.</a:t>
            </a:r>
          </a:p>
          <a:p>
            <a:endParaRPr lang="sr-Cyrl-RS" sz="2400" dirty="0" smtClean="0"/>
          </a:p>
          <a:p>
            <a:r>
              <a:rPr lang="sr-Cyrl-RS" sz="2400" dirty="0" smtClean="0"/>
              <a:t> </a:t>
            </a:r>
            <a:r>
              <a:rPr lang="sr-Cyrl-RS" sz="2400" dirty="0" smtClean="0"/>
              <a:t>Овај симптом је перзистентан и </a:t>
            </a:r>
            <a:r>
              <a:rPr lang="sr-Cyrl-RS" sz="2400" dirty="0" smtClean="0"/>
              <a:t>траје</a:t>
            </a:r>
          </a:p>
          <a:p>
            <a:pPr>
              <a:buNone/>
            </a:pPr>
            <a:r>
              <a:rPr lang="sr-Cyrl-RS" sz="2400" dirty="0" smtClean="0"/>
              <a:t> </a:t>
            </a:r>
            <a:r>
              <a:rPr lang="sr-Cyrl-RS" sz="2400" dirty="0" smtClean="0"/>
              <a:t>читавог дана а током ноћи може узроковати </a:t>
            </a:r>
            <a:endParaRPr lang="sr-Cyrl-RS" sz="2400" dirty="0" smtClean="0"/>
          </a:p>
          <a:p>
            <a:pPr>
              <a:buNone/>
            </a:pPr>
            <a:r>
              <a:rPr lang="sr-Cyrl-RS" sz="2400" dirty="0" smtClean="0"/>
              <a:t>проблеме </a:t>
            </a:r>
            <a:r>
              <a:rPr lang="sr-Cyrl-RS" sz="2400" dirty="0" smtClean="0"/>
              <a:t>са спавањем због потребе за </a:t>
            </a:r>
            <a:r>
              <a:rPr lang="sr-Cyrl-RS" sz="2400" dirty="0" smtClean="0"/>
              <a:t>честим</a:t>
            </a:r>
          </a:p>
          <a:p>
            <a:pPr>
              <a:buNone/>
            </a:pPr>
            <a:r>
              <a:rPr lang="sr-Cyrl-RS" sz="2400" dirty="0" smtClean="0"/>
              <a:t> </a:t>
            </a:r>
            <a:r>
              <a:rPr lang="sr-Cyrl-RS" sz="2400" dirty="0" smtClean="0"/>
              <a:t>конзумирањем воде. </a:t>
            </a:r>
            <a:endParaRPr lang="en-US" sz="2400" dirty="0"/>
          </a:p>
        </p:txBody>
      </p:sp>
      <p:sp>
        <p:nvSpPr>
          <p:cNvPr id="2050" name="AutoShape 2" descr="The Oral Health Benefits of Drinking Water - Empire Dental"/>
          <p:cNvSpPr>
            <a:spLocks noChangeAspect="1" noChangeArrowheads="1"/>
          </p:cNvSpPr>
          <p:nvPr/>
        </p:nvSpPr>
        <p:spPr bwMode="auto">
          <a:xfrm>
            <a:off x="155575" y="-822325"/>
            <a:ext cx="241935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The Oral Health Benefits of Drinking Water - Empire Dental"/>
          <p:cNvSpPr>
            <a:spLocks noChangeAspect="1" noChangeArrowheads="1"/>
          </p:cNvSpPr>
          <p:nvPr/>
        </p:nvSpPr>
        <p:spPr bwMode="auto">
          <a:xfrm>
            <a:off x="155575" y="-822325"/>
            <a:ext cx="241935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The Oral Health Benefits of Drinking Water - Empire Dent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shutterstock_1122992477-min-1024x7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8513" y="2952206"/>
            <a:ext cx="5740613" cy="407561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7321836" cy="4050487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Поред тога, код пацијената са примарним Сјегреновим синдромом, услед смањеног лучења пљувачке, јављају се проблеми са говором (неопходне су честе паузе, ради узимања течности) жвакањем и гутањем, посебно сувих намирница, осећај печења, при коришћењу зачињене и киселе хране као и промене </a:t>
            </a:r>
            <a:r>
              <a:rPr lang="sr-Cyrl-RS" sz="2400" dirty="0" smtClean="0"/>
              <a:t>укуса. </a:t>
            </a:r>
            <a:endParaRPr lang="en-US" sz="2400" dirty="0"/>
          </a:p>
        </p:txBody>
      </p:sp>
      <p:pic>
        <p:nvPicPr>
          <p:cNvPr id="4" name="Picture 3" descr="burning-mouth-syndrome_400x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74725" y="2098765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70877" cy="169917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Такође, присутне су и потешкоће са ношењем протетских надокнада, због смањене ретенције као последице недостатка пљувачке, а често се могу дијагностиковати и улцерације мукозе и протезни стоматитис </a:t>
            </a:r>
            <a:r>
              <a:rPr lang="sr-Cyrl-RS" sz="2400" dirty="0" smtClean="0"/>
              <a:t>. </a:t>
            </a:r>
            <a:endParaRPr lang="en-US" sz="2400" dirty="0"/>
          </a:p>
        </p:txBody>
      </p:sp>
      <p:pic>
        <p:nvPicPr>
          <p:cNvPr id="4" name="Picture 3" descr="0817_address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394" y="3801291"/>
            <a:ext cx="6361537" cy="2769326"/>
          </a:xfrm>
          <a:prstGeom prst="rect">
            <a:avLst/>
          </a:prstGeom>
        </p:spPr>
      </p:pic>
      <p:pic>
        <p:nvPicPr>
          <p:cNvPr id="5" name="Picture 4" descr="Untit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7670" y="3788230"/>
            <a:ext cx="4738334" cy="27562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131" y="1866988"/>
            <a:ext cx="5127276" cy="425949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Дуготрајна хипосаливација изазива одређене клиничке промене мукозе која постаје сува, лепљива и сјајна. На дорзалној површини језика, која је карактеристично лобулирана и црвена, уочава се парцијална или тотална атрофија филиформних папила и присуство </a:t>
            </a:r>
            <a:r>
              <a:rPr lang="sr-Cyrl-RS" sz="2400" dirty="0" smtClean="0"/>
              <a:t>фисура.</a:t>
            </a:r>
            <a:endParaRPr lang="en-US" sz="2400" dirty="0"/>
          </a:p>
        </p:txBody>
      </p:sp>
      <p:pic>
        <p:nvPicPr>
          <p:cNvPr id="4" name="Picture 3" descr="7117610-articles-4988710-8fb8630ae6609548c1dc5c0433febec8-1540992480-728-30c1e0c0aa-15409946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8044" y="2341930"/>
            <a:ext cx="6293031" cy="32934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pic>
        <p:nvPicPr>
          <p:cNvPr id="4" name="Content Placeholder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3865" y="2038191"/>
            <a:ext cx="3592558" cy="2993798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06240" y="2021553"/>
            <a:ext cx="4349931" cy="2968459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95100" y="2043929"/>
            <a:ext cx="2998334" cy="29983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ксеростомија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441753"/>
            <a:ext cx="4356568" cy="3678303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Гљивичне инфекције, пре свега кандидијаза, присутне су код преко 68% пацијената (углавном се јављају у облику ангуларног хеилитиса и протезног стоматитиса) </a:t>
            </a:r>
            <a:r>
              <a:rPr lang="sr-Cyrl-RS" sz="2400" dirty="0" smtClean="0"/>
              <a:t>. </a:t>
            </a:r>
            <a:r>
              <a:rPr lang="sr-Cyrl-RS" sz="2400" dirty="0" smtClean="0"/>
              <a:t>Сматра се да промена микробиолошке флоре и пораст гљивица из рода </a:t>
            </a:r>
            <a:r>
              <a:rPr lang="en-US" sz="2400" i="1" dirty="0" smtClean="0"/>
              <a:t>Candida </a:t>
            </a:r>
            <a:r>
              <a:rPr lang="en-US" sz="2400" i="1" dirty="0" err="1" smtClean="0"/>
              <a:t>albicans</a:t>
            </a:r>
            <a:r>
              <a:rPr lang="en-US" sz="2400" i="1" dirty="0" smtClean="0"/>
              <a:t> </a:t>
            </a:r>
            <a:r>
              <a:rPr lang="sr-Cyrl-RS" sz="2400" dirty="0" smtClean="0"/>
              <a:t>настају услед смањене саливарне секреције</a:t>
            </a:r>
            <a:endParaRPr lang="en-US" sz="2400" dirty="0"/>
          </a:p>
        </p:txBody>
      </p:sp>
      <p:pic>
        <p:nvPicPr>
          <p:cNvPr id="4" name="Picture 3" descr="AdobeStock_260615811-scaled-e159163345468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20640" y="1925275"/>
            <a:ext cx="6566023" cy="49327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438" y="5430911"/>
            <a:ext cx="11029616" cy="1013800"/>
          </a:xfrm>
        </p:spPr>
        <p:txBody>
          <a:bodyPr/>
          <a:lstStyle/>
          <a:p>
            <a:r>
              <a:rPr lang="sr-Cyrl-RS" dirty="0" smtClean="0"/>
              <a:t>аАс</a:t>
            </a:r>
            <a:r>
              <a:rPr lang="sr-Cyrl-RS" dirty="0" smtClean="0">
                <a:solidFill>
                  <a:schemeClr val="tx1"/>
                </a:solidFill>
              </a:rPr>
              <a:t>Ангуларни хеилитис                              орална кандидијаза</a:t>
            </a:r>
            <a:endParaRPr lang="en-US" dirty="0"/>
          </a:p>
        </p:txBody>
      </p:sp>
      <p:pic>
        <p:nvPicPr>
          <p:cNvPr id="4" name="Content Placeholder 3" descr="Untitl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3735" y="1957909"/>
            <a:ext cx="5923189" cy="3275406"/>
          </a:xfrm>
        </p:spPr>
      </p:pic>
      <p:pic>
        <p:nvPicPr>
          <p:cNvPr id="5" name="Picture 4" descr="Human_tongue_infected_with_oral_candidia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6088" y="1894114"/>
            <a:ext cx="3609958" cy="37229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539</TotalTime>
  <Words>680</Words>
  <Application>Microsoft Office PowerPoint</Application>
  <PresentationFormat>Custom</PresentationFormat>
  <Paragraphs>42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Dividend</vt:lpstr>
      <vt:lpstr>Оралне манифестације код пацијената са сјогреновим синдромом</vt:lpstr>
      <vt:lpstr>Клиничке манифестације Сјогреновог синдрома  пацијенти могу развити различите клиничке  слике, али као најчешћа презентација  обољења се наводи тријас симптома –  sicca симптоми :   </vt:lpstr>
      <vt:lpstr>ксеростомија</vt:lpstr>
      <vt:lpstr>ксеростомија</vt:lpstr>
      <vt:lpstr>ксеростомија</vt:lpstr>
      <vt:lpstr>ксеростомија</vt:lpstr>
      <vt:lpstr>ксеростомија</vt:lpstr>
      <vt:lpstr>ксеростомија</vt:lpstr>
      <vt:lpstr>аАсАнгуларни хеилитис                              орална кандидијаза</vt:lpstr>
      <vt:lpstr>Оралне манифестације</vt:lpstr>
      <vt:lpstr>ксеростомија</vt:lpstr>
      <vt:lpstr>ксеростомија</vt:lpstr>
      <vt:lpstr>Увећање пљувачних жлезда</vt:lpstr>
      <vt:lpstr>Увећање пљувачних жлезда</vt:lpstr>
      <vt:lpstr>Увећање пљувачних жлезда</vt:lpstr>
      <vt:lpstr>Лечење промена у усној шупљини</vt:lpstr>
      <vt:lpstr>Лечење промена у усној шупљини</vt:lpstr>
      <vt:lpstr>Лечење промена у усној шупљини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Оралне манифестације</dc:title>
  <dc:creator>Isidora</dc:creator>
  <cp:lastModifiedBy>MARIJANA</cp:lastModifiedBy>
  <cp:revision>53</cp:revision>
  <dcterms:created xsi:type="dcterms:W3CDTF">2024-01-28T12:33:57Z</dcterms:created>
  <dcterms:modified xsi:type="dcterms:W3CDTF">2024-02-01T00:40:22Z</dcterms:modified>
</cp:coreProperties>
</file>